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8"/>
  </p:notesMasterIdLst>
  <p:sldIdLst>
    <p:sldId id="271" r:id="rId2"/>
    <p:sldId id="272" r:id="rId3"/>
    <p:sldId id="273" r:id="rId4"/>
    <p:sldId id="276" r:id="rId5"/>
    <p:sldId id="296" r:id="rId6"/>
    <p:sldId id="304" r:id="rId7"/>
    <p:sldId id="305" r:id="rId8"/>
    <p:sldId id="306" r:id="rId9"/>
    <p:sldId id="308" r:id="rId10"/>
    <p:sldId id="309" r:id="rId11"/>
    <p:sldId id="310" r:id="rId12"/>
    <p:sldId id="277" r:id="rId13"/>
    <p:sldId id="300" r:id="rId14"/>
    <p:sldId id="301" r:id="rId15"/>
    <p:sldId id="302" r:id="rId16"/>
    <p:sldId id="303" r:id="rId17"/>
    <p:sldId id="313" r:id="rId18"/>
    <p:sldId id="311" r:id="rId19"/>
    <p:sldId id="314" r:id="rId20"/>
    <p:sldId id="315" r:id="rId21"/>
    <p:sldId id="316" r:id="rId22"/>
    <p:sldId id="317" r:id="rId23"/>
    <p:sldId id="275" r:id="rId24"/>
    <p:sldId id="299" r:id="rId25"/>
    <p:sldId id="298" r:id="rId26"/>
    <p:sldId id="312" r:id="rId27"/>
    <p:sldId id="295" r:id="rId28"/>
    <p:sldId id="297" r:id="rId29"/>
    <p:sldId id="286" r:id="rId30"/>
    <p:sldId id="287" r:id="rId31"/>
    <p:sldId id="289" r:id="rId32"/>
    <p:sldId id="290" r:id="rId33"/>
    <p:sldId id="291" r:id="rId34"/>
    <p:sldId id="292" r:id="rId35"/>
    <p:sldId id="293" r:id="rId36"/>
    <p:sldId id="294" r:id="rId37"/>
    <p:sldId id="288" r:id="rId38"/>
    <p:sldId id="274" r:id="rId39"/>
    <p:sldId id="278" r:id="rId40"/>
    <p:sldId id="279" r:id="rId41"/>
    <p:sldId id="280" r:id="rId42"/>
    <p:sldId id="281" r:id="rId43"/>
    <p:sldId id="282" r:id="rId44"/>
    <p:sldId id="283" r:id="rId45"/>
    <p:sldId id="284" r:id="rId46"/>
    <p:sldId id="285" r:id="rId47"/>
  </p:sldIdLst>
  <p:sldSz cx="14630400" cy="8229600"/>
  <p:notesSz cx="8229600" cy="146304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Inter" panose="02000503000000020004" pitchFamily="2" charset="0"/>
      <p:regular r:id="rId53"/>
      <p:bold r:id="rId54"/>
      <p:italic r:id="rId55"/>
      <p:boldItalic r:id="rId56"/>
    </p:embeddedFont>
    <p:embeddedFont>
      <p:font typeface="Inter Bold" panose="02000503000000020004" pitchFamily="2" charset="0"/>
      <p:bold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" initials="M" lastIdx="1" clrIdx="0">
    <p:extLst>
      <p:ext uri="{19B8F6BF-5375-455C-9EA6-DF929625EA0E}">
        <p15:presenceInfo xmlns:p15="http://schemas.microsoft.com/office/powerpoint/2012/main" userId="Mar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9" autoAdjust="0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68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3453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5" Type="http://schemas.openxmlformats.org/officeDocument/2006/relationships/image" Target="../media/image10.svg"/><Relationship Id="rId4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svg"/><Relationship Id="rId5" Type="http://schemas.openxmlformats.org/officeDocument/2006/relationships/image" Target="../media/image44.svg"/><Relationship Id="rId4" Type="http://schemas.openxmlformats.org/officeDocument/2006/relationships/image" Target="../media/image6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3.png"/><Relationship Id="rId7" Type="http://schemas.openxmlformats.org/officeDocument/2006/relationships/image" Target="../media/image51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svg"/><Relationship Id="rId5" Type="http://schemas.openxmlformats.org/officeDocument/2006/relationships/image" Target="../media/image49.svg"/><Relationship Id="rId4" Type="http://schemas.openxmlformats.org/officeDocument/2006/relationships/image" Target="../media/image48.svg"/><Relationship Id="rId9" Type="http://schemas.openxmlformats.org/officeDocument/2006/relationships/image" Target="../media/image53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3.png"/><Relationship Id="rId7" Type="http://schemas.openxmlformats.org/officeDocument/2006/relationships/image" Target="../media/image57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svg"/><Relationship Id="rId5" Type="http://schemas.openxmlformats.org/officeDocument/2006/relationships/image" Target="../media/image55.svg"/><Relationship Id="rId4" Type="http://schemas.openxmlformats.org/officeDocument/2006/relationships/image" Target="../media/image54.svg"/><Relationship Id="rId9" Type="http://schemas.openxmlformats.org/officeDocument/2006/relationships/image" Target="../media/image59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60.png"/><Relationship Id="rId7" Type="http://schemas.openxmlformats.org/officeDocument/2006/relationships/image" Target="../media/image6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svg"/><Relationship Id="rId5" Type="http://schemas.openxmlformats.org/officeDocument/2006/relationships/image" Target="../media/image61.sv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090511" y="753785"/>
            <a:ext cx="644925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Credit Score Analysis Project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3851553" y="1393269"/>
            <a:ext cx="6927294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Cleaning, Analysis &amp; Visualization</a:t>
            </a:r>
            <a:endParaRPr lang="en-US" sz="2850" dirty="0"/>
          </a:p>
        </p:txBody>
      </p:sp>
      <p:sp>
        <p:nvSpPr>
          <p:cNvPr id="6" name="Text 3"/>
          <p:cNvSpPr/>
          <p:nvPr/>
        </p:nvSpPr>
        <p:spPr>
          <a:xfrm>
            <a:off x="793790" y="2119074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Date: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October 26, 2023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93790" y="2613422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Instructor: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Adham Osama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93790" y="3107769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by Team 3 for </a:t>
            </a: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DEPI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793790" y="3602117"/>
            <a:ext cx="130428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90" y="4386739"/>
            <a:ext cx="453628" cy="45362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93790" y="506718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Mark Ayman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793790" y="5459492"/>
            <a:ext cx="640794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Leader: Data Cleaning, Presentation, Power BI</a:t>
            </a:r>
            <a:endParaRPr lang="en-US" sz="14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28548" y="4386739"/>
            <a:ext cx="453628" cy="45362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428548" y="506718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Rawan Mahmoud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428548" y="5459492"/>
            <a:ext cx="640806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Tableau, Power BI Specialist</a:t>
            </a:r>
            <a:endParaRPr lang="en-US" sz="14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790" y="6112669"/>
            <a:ext cx="453628" cy="45362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93790" y="679311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Jana Ehab</a:t>
            </a:r>
            <a:endParaRPr lang="en-US" sz="1750" dirty="0"/>
          </a:p>
        </p:txBody>
      </p:sp>
      <p:sp>
        <p:nvSpPr>
          <p:cNvPr id="18" name="Text 12"/>
          <p:cNvSpPr/>
          <p:nvPr/>
        </p:nvSpPr>
        <p:spPr>
          <a:xfrm>
            <a:off x="793790" y="7185422"/>
            <a:ext cx="640794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 BI, Excel Data Management</a:t>
            </a:r>
            <a:endParaRPr lang="en-US" sz="1400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28548" y="6112669"/>
            <a:ext cx="453628" cy="453628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7428548" y="679311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Filopater Hosny</a:t>
            </a:r>
            <a:endParaRPr lang="en-US" sz="1750" dirty="0"/>
          </a:p>
        </p:txBody>
      </p:sp>
      <p:sp>
        <p:nvSpPr>
          <p:cNvPr id="21" name="Text 14"/>
          <p:cNvSpPr/>
          <p:nvPr/>
        </p:nvSpPr>
        <p:spPr>
          <a:xfrm>
            <a:off x="7428548" y="7185422"/>
            <a:ext cx="640806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 BI Implementation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068F67-C670-44AA-BBCD-2AF6A8DD53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973" y="1728439"/>
            <a:ext cx="14558453" cy="6501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2FAB02-48FB-40F2-AEE4-726F67E7A0C0}"/>
              </a:ext>
            </a:extLst>
          </p:cNvPr>
          <p:cNvSpPr txBox="1"/>
          <p:nvPr/>
        </p:nvSpPr>
        <p:spPr>
          <a:xfrm>
            <a:off x="3657600" y="94727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Payment </a:t>
            </a:r>
            <a:r>
              <a:rPr lang="en-US" sz="3600" dirty="0" err="1"/>
              <a:t>Behaviour</a:t>
            </a:r>
            <a:r>
              <a:rPr lang="en-US" sz="3600" dirty="0"/>
              <a:t> Abbreviation</a:t>
            </a:r>
          </a:p>
        </p:txBody>
      </p:sp>
    </p:spTree>
    <p:extLst>
      <p:ext uri="{BB962C8B-B14F-4D97-AF65-F5344CB8AC3E}">
        <p14:creationId xmlns:p14="http://schemas.microsoft.com/office/powerpoint/2010/main" val="3877165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068F67-C670-44AA-BBCD-2AF6A8DD53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728439"/>
            <a:ext cx="14485433" cy="6501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2FAB02-48FB-40F2-AEE4-726F67E7A0C0}"/>
              </a:ext>
            </a:extLst>
          </p:cNvPr>
          <p:cNvSpPr txBox="1"/>
          <p:nvPr/>
        </p:nvSpPr>
        <p:spPr>
          <a:xfrm>
            <a:off x="3657600" y="94727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Dim Time Uncleaned</a:t>
            </a:r>
          </a:p>
        </p:txBody>
      </p:sp>
    </p:spTree>
    <p:extLst>
      <p:ext uri="{BB962C8B-B14F-4D97-AF65-F5344CB8AC3E}">
        <p14:creationId xmlns:p14="http://schemas.microsoft.com/office/powerpoint/2010/main" val="2672025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5918" y="531138"/>
            <a:ext cx="6594634" cy="392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Cleaning &amp; Preparation (Power Query)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675918" y="1174433"/>
            <a:ext cx="13278564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initial dataset presented several challenges that required extensive data cleaning and preparation. Using Power Query, we performed the following key tasks: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675918" y="1516380"/>
            <a:ext cx="13278564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Removed placeholder characters (underscores, special symbols)</a:t>
            </a:r>
            <a:endParaRPr lang="en-US" sz="950" dirty="0"/>
          </a:p>
        </p:txBody>
      </p:sp>
      <p:sp>
        <p:nvSpPr>
          <p:cNvPr id="5" name="Text 3"/>
          <p:cNvSpPr/>
          <p:nvPr/>
        </p:nvSpPr>
        <p:spPr>
          <a:xfrm>
            <a:off x="675918" y="1761053"/>
            <a:ext cx="13278564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Fixed data type inconsistencies (Age column mixed formats)</a:t>
            </a: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675918" y="2005727"/>
            <a:ext cx="13278564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Handled missing values in loan types and occupation fields</a:t>
            </a:r>
            <a:endParaRPr lang="en-US" sz="950" dirty="0"/>
          </a:p>
        </p:txBody>
      </p:sp>
      <p:sp>
        <p:nvSpPr>
          <p:cNvPr id="7" name="Text 5"/>
          <p:cNvSpPr/>
          <p:nvPr/>
        </p:nvSpPr>
        <p:spPr>
          <a:xfrm>
            <a:off x="675918" y="2250400"/>
            <a:ext cx="13278564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Standardized credit history age format</a:t>
            </a:r>
            <a:endParaRPr lang="en-US" sz="950" dirty="0"/>
          </a:p>
        </p:txBody>
      </p:sp>
      <p:sp>
        <p:nvSpPr>
          <p:cNvPr id="8" name="Text 6"/>
          <p:cNvSpPr/>
          <p:nvPr/>
        </p:nvSpPr>
        <p:spPr>
          <a:xfrm>
            <a:off x="675918" y="2495074"/>
            <a:ext cx="13278564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Cleaned numeric columns that were stored as text</a:t>
            </a:r>
            <a:endParaRPr lang="en-US" sz="950" dirty="0"/>
          </a:p>
        </p:txBody>
      </p:sp>
      <p:sp>
        <p:nvSpPr>
          <p:cNvPr id="9" name="Text 7"/>
          <p:cNvSpPr/>
          <p:nvPr/>
        </p:nvSpPr>
        <p:spPr>
          <a:xfrm>
            <a:off x="675918" y="2739747"/>
            <a:ext cx="13278564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Merged and transformed data across multiple tables</a:t>
            </a:r>
            <a:endParaRPr lang="en-US" sz="950" dirty="0"/>
          </a:p>
        </p:txBody>
      </p:sp>
      <p:sp>
        <p:nvSpPr>
          <p:cNvPr id="10" name="Text 8"/>
          <p:cNvSpPr/>
          <p:nvPr/>
        </p:nvSpPr>
        <p:spPr>
          <a:xfrm>
            <a:off x="675918" y="3081695"/>
            <a:ext cx="13278564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benefits of using Power Query for this process are clear: it provides an automated, repeatable, and highly efficient data transformation process.</a:t>
            </a:r>
            <a:endParaRPr lang="en-US" sz="9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498" y="3423642"/>
            <a:ext cx="5907405" cy="4689396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6776619" y="5261812"/>
            <a:ext cx="1061604" cy="970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Power Query Transformation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7820962" y="3631107"/>
            <a:ext cx="1579325" cy="728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Raw, inconsistent data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7820962" y="4428388"/>
            <a:ext cx="1579325" cy="3883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Missing, messy values</a:t>
            </a: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5188528" y="3849442"/>
            <a:ext cx="1579325" cy="485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Clean, structured data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5188528" y="4403979"/>
            <a:ext cx="1579325" cy="194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Ready for analysis</a:t>
            </a:r>
            <a:endParaRPr lang="en-US" sz="1050" dirty="0"/>
          </a:p>
        </p:txBody>
      </p:sp>
      <p:sp>
        <p:nvSpPr>
          <p:cNvPr id="17" name="Text 14"/>
          <p:cNvSpPr/>
          <p:nvPr/>
        </p:nvSpPr>
        <p:spPr>
          <a:xfrm>
            <a:off x="5188528" y="7052056"/>
            <a:ext cx="1579325" cy="242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Type conversion</a:t>
            </a:r>
            <a:endParaRPr lang="en-US" sz="1350" dirty="0"/>
          </a:p>
        </p:txBody>
      </p:sp>
      <p:sp>
        <p:nvSpPr>
          <p:cNvPr id="18" name="Text 15"/>
          <p:cNvSpPr/>
          <p:nvPr/>
        </p:nvSpPr>
        <p:spPr>
          <a:xfrm>
            <a:off x="5188528" y="7363848"/>
            <a:ext cx="1579325" cy="194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Correct data types</a:t>
            </a:r>
            <a:endParaRPr lang="en-US" sz="1050" dirty="0"/>
          </a:p>
        </p:txBody>
      </p:sp>
      <p:sp>
        <p:nvSpPr>
          <p:cNvPr id="19" name="Text 16"/>
          <p:cNvSpPr/>
          <p:nvPr/>
        </p:nvSpPr>
        <p:spPr>
          <a:xfrm>
            <a:off x="7820962" y="6857860"/>
            <a:ext cx="1579325" cy="242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Cleaning</a:t>
            </a:r>
            <a:endParaRPr lang="en-US" sz="1350" dirty="0"/>
          </a:p>
        </p:txBody>
      </p:sp>
      <p:sp>
        <p:nvSpPr>
          <p:cNvPr id="20" name="Text 17"/>
          <p:cNvSpPr/>
          <p:nvPr/>
        </p:nvSpPr>
        <p:spPr>
          <a:xfrm>
            <a:off x="7820962" y="7169652"/>
            <a:ext cx="1579325" cy="582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Remove placeholders and noise</a:t>
            </a:r>
            <a:endParaRPr lang="en-US" sz="1050" dirty="0"/>
          </a:p>
        </p:txBody>
      </p:sp>
      <p:sp>
        <p:nvSpPr>
          <p:cNvPr id="21" name="Text 18"/>
          <p:cNvSpPr/>
          <p:nvPr/>
        </p:nvSpPr>
        <p:spPr>
          <a:xfrm>
            <a:off x="8390602" y="5392760"/>
            <a:ext cx="1613849" cy="242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Normalization</a:t>
            </a:r>
            <a:endParaRPr lang="en-US" sz="1350" dirty="0"/>
          </a:p>
        </p:txBody>
      </p:sp>
      <p:sp>
        <p:nvSpPr>
          <p:cNvPr id="22" name="Text 19"/>
          <p:cNvSpPr/>
          <p:nvPr/>
        </p:nvSpPr>
        <p:spPr>
          <a:xfrm>
            <a:off x="8390602" y="5704552"/>
            <a:ext cx="1613849" cy="3883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Standardize formats and cases</a:t>
            </a:r>
            <a:endParaRPr lang="en-US" sz="1050" dirty="0"/>
          </a:p>
        </p:txBody>
      </p:sp>
      <p:sp>
        <p:nvSpPr>
          <p:cNvPr id="23" name="Text 20"/>
          <p:cNvSpPr/>
          <p:nvPr/>
        </p:nvSpPr>
        <p:spPr>
          <a:xfrm>
            <a:off x="4610256" y="5280018"/>
            <a:ext cx="1613849" cy="485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Power Query engine</a:t>
            </a:r>
            <a:endParaRPr lang="en-US" sz="1350" dirty="0"/>
          </a:p>
        </p:txBody>
      </p:sp>
      <p:sp>
        <p:nvSpPr>
          <p:cNvPr id="24" name="Text 21"/>
          <p:cNvSpPr/>
          <p:nvPr/>
        </p:nvSpPr>
        <p:spPr>
          <a:xfrm>
            <a:off x="4610256" y="5834555"/>
            <a:ext cx="1613849" cy="3883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Transformations and steps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B10631-EF63-4947-B82A-8135710738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079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B10631-EF63-4947-B82A-8135710738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72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B10631-EF63-4947-B82A-8135710738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792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B10631-EF63-4947-B82A-813571073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96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0658A6-C90B-4F20-A8C2-F4F91D6A9C2A}"/>
              </a:ext>
            </a:extLst>
          </p:cNvPr>
          <p:cNvSpPr txBox="1"/>
          <p:nvPr/>
        </p:nvSpPr>
        <p:spPr>
          <a:xfrm>
            <a:off x="209774" y="3145304"/>
            <a:ext cx="142108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After Cleaning </a:t>
            </a:r>
            <a:endParaRPr lang="en-US" sz="12000" dirty="0"/>
          </a:p>
        </p:txBody>
      </p:sp>
    </p:spTree>
    <p:extLst>
      <p:ext uri="{BB962C8B-B14F-4D97-AF65-F5344CB8AC3E}">
        <p14:creationId xmlns:p14="http://schemas.microsoft.com/office/powerpoint/2010/main" val="2135950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068F67-C670-44AA-BBCD-2AF6A8DD53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11512" y="1728439"/>
            <a:ext cx="14608097" cy="6501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2FAB02-48FB-40F2-AEE4-726F67E7A0C0}"/>
              </a:ext>
            </a:extLst>
          </p:cNvPr>
          <p:cNvSpPr txBox="1"/>
          <p:nvPr/>
        </p:nvSpPr>
        <p:spPr>
          <a:xfrm>
            <a:off x="3657600" y="94727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 err="1"/>
              <a:t>DimAccount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83162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068F67-C670-44AA-BBCD-2AF6A8DD53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11512" y="2269391"/>
            <a:ext cx="14608097" cy="54192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2FAB02-48FB-40F2-AEE4-726F67E7A0C0}"/>
              </a:ext>
            </a:extLst>
          </p:cNvPr>
          <p:cNvSpPr txBox="1"/>
          <p:nvPr/>
        </p:nvSpPr>
        <p:spPr>
          <a:xfrm>
            <a:off x="3657600" y="94727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Fact Monthly Records</a:t>
            </a:r>
          </a:p>
        </p:txBody>
      </p:sp>
    </p:spTree>
    <p:extLst>
      <p:ext uri="{BB962C8B-B14F-4D97-AF65-F5344CB8AC3E}">
        <p14:creationId xmlns:p14="http://schemas.microsoft.com/office/powerpoint/2010/main" val="111456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80680"/>
            <a:ext cx="53871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Introduction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93790" y="1677233"/>
            <a:ext cx="7556421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are Team 3, a collaborative group of data analysts specializing in financial data analysis and visualization. This project focuses on analyzing credit score data to identify patterns and trends in customer financial behavior.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93790" y="3379589"/>
            <a:ext cx="636639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Understanding credit score factors is crucial for:</a:t>
            </a:r>
            <a:endParaRPr lang="en-US" sz="2100" dirty="0"/>
          </a:p>
        </p:txBody>
      </p:sp>
      <p:sp>
        <p:nvSpPr>
          <p:cNvPr id="6" name="Shape 3"/>
          <p:cNvSpPr/>
          <p:nvPr/>
        </p:nvSpPr>
        <p:spPr>
          <a:xfrm>
            <a:off x="793790" y="4039314"/>
            <a:ext cx="7556421" cy="1647111"/>
          </a:xfrm>
          <a:prstGeom prst="roundRect">
            <a:avLst>
              <a:gd name="adj" fmla="val 8882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763310" y="4039314"/>
            <a:ext cx="121920" cy="1647111"/>
          </a:xfrm>
          <a:prstGeom prst="roundRect">
            <a:avLst>
              <a:gd name="adj" fmla="val 74233"/>
            </a:avLst>
          </a:prstGeom>
          <a:solidFill>
            <a:srgbClr val="4950BC"/>
          </a:solidFill>
          <a:ln/>
        </p:spPr>
      </p:sp>
      <p:sp>
        <p:nvSpPr>
          <p:cNvPr id="8" name="Text 5"/>
          <p:cNvSpPr/>
          <p:nvPr/>
        </p:nvSpPr>
        <p:spPr>
          <a:xfrm>
            <a:off x="1131094" y="4285178"/>
            <a:ext cx="3678317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Informed Lending Decisions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131094" y="4750951"/>
            <a:ext cx="697325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Empowering financial institutions to make data-driven lending decisions, reducing risk and optimizing portfolios.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93790" y="5901809"/>
            <a:ext cx="7556421" cy="1647111"/>
          </a:xfrm>
          <a:prstGeom prst="roundRect">
            <a:avLst>
              <a:gd name="adj" fmla="val 8882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763310" y="5901809"/>
            <a:ext cx="121920" cy="1647111"/>
          </a:xfrm>
          <a:prstGeom prst="roundRect">
            <a:avLst>
              <a:gd name="adj" fmla="val 74233"/>
            </a:avLst>
          </a:prstGeom>
          <a:solidFill>
            <a:srgbClr val="4950BC"/>
          </a:solidFill>
          <a:ln/>
        </p:spPr>
      </p:sp>
      <p:sp>
        <p:nvSpPr>
          <p:cNvPr id="12" name="Text 9"/>
          <p:cNvSpPr/>
          <p:nvPr/>
        </p:nvSpPr>
        <p:spPr>
          <a:xfrm>
            <a:off x="1131094" y="6147673"/>
            <a:ext cx="3415546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Improved Financial Health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1131094" y="6613446"/>
            <a:ext cx="697325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Assisting customers in understanding and improving their credit scores, leading to better financial well-being.</a:t>
            </a:r>
            <a:endParaRPr lang="en-US" sz="16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068F67-C670-44AA-BBCD-2AF6A8DD53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04966" y="1728439"/>
            <a:ext cx="10375140" cy="6501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2FAB02-48FB-40F2-AEE4-726F67E7A0C0}"/>
              </a:ext>
            </a:extLst>
          </p:cNvPr>
          <p:cNvSpPr txBox="1"/>
          <p:nvPr/>
        </p:nvSpPr>
        <p:spPr>
          <a:xfrm>
            <a:off x="3657600" y="94727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Fact Monthly Records </a:t>
            </a:r>
            <a:r>
              <a:rPr lang="en-US" sz="3600" dirty="0" err="1"/>
              <a:t>Cont</a:t>
            </a:r>
            <a:r>
              <a:rPr lang="en-US" sz="36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39867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068F67-C670-44AA-BBCD-2AF6A8DD53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90426" y="1728439"/>
            <a:ext cx="4604220" cy="6501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2FAB02-48FB-40F2-AEE4-726F67E7A0C0}"/>
              </a:ext>
            </a:extLst>
          </p:cNvPr>
          <p:cNvSpPr txBox="1"/>
          <p:nvPr/>
        </p:nvSpPr>
        <p:spPr>
          <a:xfrm>
            <a:off x="3657600" y="94727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Dim Time</a:t>
            </a:r>
          </a:p>
        </p:txBody>
      </p:sp>
    </p:spTree>
    <p:extLst>
      <p:ext uri="{BB962C8B-B14F-4D97-AF65-F5344CB8AC3E}">
        <p14:creationId xmlns:p14="http://schemas.microsoft.com/office/powerpoint/2010/main" val="1968792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068F67-C670-44AA-BBCD-2AF6A8DD53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01455" y="1728439"/>
            <a:ext cx="11582163" cy="6501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2FAB02-48FB-40F2-AEE4-726F67E7A0C0}"/>
              </a:ext>
            </a:extLst>
          </p:cNvPr>
          <p:cNvSpPr txBox="1"/>
          <p:nvPr/>
        </p:nvSpPr>
        <p:spPr>
          <a:xfrm>
            <a:off x="3657600" y="94727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Payment </a:t>
            </a:r>
            <a:r>
              <a:rPr lang="en-US" sz="3600" dirty="0" err="1"/>
              <a:t>Behaviour</a:t>
            </a:r>
            <a:r>
              <a:rPr lang="en-US" sz="3600" dirty="0"/>
              <a:t> Abbreviation</a:t>
            </a:r>
          </a:p>
        </p:txBody>
      </p:sp>
    </p:spTree>
    <p:extLst>
      <p:ext uri="{BB962C8B-B14F-4D97-AF65-F5344CB8AC3E}">
        <p14:creationId xmlns:p14="http://schemas.microsoft.com/office/powerpoint/2010/main" val="407850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1031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Final Dashboards</a:t>
            </a:r>
            <a:endParaRPr lang="en-US" sz="3100" dirty="0"/>
          </a:p>
        </p:txBody>
      </p:sp>
      <p:pic>
        <p:nvPicPr>
          <p:cNvPr id="3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93790" y="1506538"/>
            <a:ext cx="2607350" cy="148772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254454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Power BI Dashboard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3597712"/>
            <a:ext cx="642223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credit score analysis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793790" y="3907274"/>
            <a:ext cx="642223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KPIs: average credit score, payment behavior trends, income distribution, risk segmentation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793790" y="4470916"/>
            <a:ext cx="642223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Dynamic filtering by demographics and time periods</a:t>
            </a:r>
            <a:endParaRPr lang="en-US" sz="1250" dirty="0"/>
          </a:p>
        </p:txBody>
      </p:sp>
      <p:pic>
        <p:nvPicPr>
          <p:cNvPr id="8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216021" y="854936"/>
            <a:ext cx="3891908" cy="215532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14379" y="3254454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Tableau Dashboard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7414379" y="3597712"/>
            <a:ext cx="642223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storytelling visualization</a:t>
            </a:r>
            <a:endParaRPr lang="en-US" sz="1250" dirty="0"/>
          </a:p>
        </p:txBody>
      </p:sp>
      <p:sp>
        <p:nvSpPr>
          <p:cNvPr id="11" name="Text 7"/>
          <p:cNvSpPr/>
          <p:nvPr/>
        </p:nvSpPr>
        <p:spPr>
          <a:xfrm>
            <a:off x="7414379" y="3907274"/>
            <a:ext cx="642223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on credit score journey and comparative analysis across customer segments</a:t>
            </a:r>
            <a:endParaRPr lang="en-US" sz="1250" dirty="0"/>
          </a:p>
        </p:txBody>
      </p:sp>
      <p:sp>
        <p:nvSpPr>
          <p:cNvPr id="12" name="Text 8"/>
          <p:cNvSpPr/>
          <p:nvPr/>
        </p:nvSpPr>
        <p:spPr>
          <a:xfrm>
            <a:off x="7414379" y="4470916"/>
            <a:ext cx="642223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Predictive insights for risk assessment</a:t>
            </a:r>
            <a:endParaRPr lang="en-US" sz="1250" dirty="0"/>
          </a:p>
        </p:txBody>
      </p:sp>
      <p:sp>
        <p:nvSpPr>
          <p:cNvPr id="13" name="Text 9"/>
          <p:cNvSpPr/>
          <p:nvPr/>
        </p:nvSpPr>
        <p:spPr>
          <a:xfrm>
            <a:off x="793790" y="4963120"/>
            <a:ext cx="317551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Features</a:t>
            </a:r>
            <a:endParaRPr lang="en-US" sz="2500" dirty="0"/>
          </a:p>
        </p:txBody>
      </p:sp>
      <p:sp>
        <p:nvSpPr>
          <p:cNvPr id="14" name="Text 10"/>
          <p:cNvSpPr/>
          <p:nvPr/>
        </p:nvSpPr>
        <p:spPr>
          <a:xfrm>
            <a:off x="793790" y="5598081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filtering</a:t>
            </a:r>
            <a:endParaRPr lang="en-US" sz="1250" dirty="0"/>
          </a:p>
        </p:txBody>
      </p:sp>
      <p:sp>
        <p:nvSpPr>
          <p:cNvPr id="15" name="Text 11"/>
          <p:cNvSpPr/>
          <p:nvPr/>
        </p:nvSpPr>
        <p:spPr>
          <a:xfrm>
            <a:off x="793790" y="5907643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Drill-down capabilities</a:t>
            </a:r>
            <a:endParaRPr lang="en-US" sz="1250" dirty="0"/>
          </a:p>
        </p:txBody>
      </p:sp>
      <p:sp>
        <p:nvSpPr>
          <p:cNvPr id="17" name="Text 13"/>
          <p:cNvSpPr/>
          <p:nvPr/>
        </p:nvSpPr>
        <p:spPr>
          <a:xfrm>
            <a:off x="793790" y="6423780"/>
            <a:ext cx="317551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Benefits</a:t>
            </a:r>
            <a:endParaRPr lang="en-US" sz="2500" dirty="0"/>
          </a:p>
        </p:txBody>
      </p:sp>
      <p:sp>
        <p:nvSpPr>
          <p:cNvPr id="18" name="Text 14"/>
          <p:cNvSpPr/>
          <p:nvPr/>
        </p:nvSpPr>
        <p:spPr>
          <a:xfrm>
            <a:off x="793790" y="7058740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Enables stakeholders to make data-driven decisions quickly and efficiently.</a:t>
            </a:r>
            <a:endParaRPr lang="en-US" sz="12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0658A6-C90B-4F20-A8C2-F4F91D6A9C2A}"/>
              </a:ext>
            </a:extLst>
          </p:cNvPr>
          <p:cNvSpPr txBox="1"/>
          <p:nvPr/>
        </p:nvSpPr>
        <p:spPr>
          <a:xfrm>
            <a:off x="209774" y="3145304"/>
            <a:ext cx="142108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Tableau</a:t>
            </a:r>
            <a:endParaRPr lang="en-US" sz="12000" dirty="0"/>
          </a:p>
        </p:txBody>
      </p:sp>
    </p:spTree>
    <p:extLst>
      <p:ext uri="{BB962C8B-B14F-4D97-AF65-F5344CB8AC3E}">
        <p14:creationId xmlns:p14="http://schemas.microsoft.com/office/powerpoint/2010/main" val="2092662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BE6F4D-4AE1-47C1-8CE3-0EE5FDFFD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358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0658A6-C90B-4F20-A8C2-F4F91D6A9C2A}"/>
              </a:ext>
            </a:extLst>
          </p:cNvPr>
          <p:cNvSpPr txBox="1"/>
          <p:nvPr/>
        </p:nvSpPr>
        <p:spPr>
          <a:xfrm>
            <a:off x="209774" y="3145304"/>
            <a:ext cx="142108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Excel</a:t>
            </a:r>
            <a:endParaRPr lang="en-US" sz="12000" dirty="0"/>
          </a:p>
        </p:txBody>
      </p:sp>
    </p:spTree>
    <p:extLst>
      <p:ext uri="{BB962C8B-B14F-4D97-AF65-F5344CB8AC3E}">
        <p14:creationId xmlns:p14="http://schemas.microsoft.com/office/powerpoint/2010/main" val="24576225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BE6F4D-4AE1-47C1-8CE3-0EE5FDFFD2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42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0658A6-C90B-4F20-A8C2-F4F91D6A9C2A}"/>
              </a:ext>
            </a:extLst>
          </p:cNvPr>
          <p:cNvSpPr txBox="1"/>
          <p:nvPr/>
        </p:nvSpPr>
        <p:spPr>
          <a:xfrm>
            <a:off x="209774" y="3145304"/>
            <a:ext cx="142108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Power BI</a:t>
            </a:r>
            <a:endParaRPr lang="en-US" sz="12000" dirty="0"/>
          </a:p>
        </p:txBody>
      </p:sp>
    </p:spTree>
    <p:extLst>
      <p:ext uri="{BB962C8B-B14F-4D97-AF65-F5344CB8AC3E}">
        <p14:creationId xmlns:p14="http://schemas.microsoft.com/office/powerpoint/2010/main" val="3924507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19694B7-8754-4325-9B9F-ED1AF475D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38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21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24576"/>
            <a:ext cx="4196358" cy="2258020"/>
          </a:xfrm>
          <a:prstGeom prst="roundRect">
            <a:avLst>
              <a:gd name="adj" fmla="val 421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24270" y="2355056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21888" y="2521268"/>
            <a:ext cx="340162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1084" y="3262313"/>
            <a:ext cx="368177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Clean and transform raw financial data using Power Query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5216962" y="2324576"/>
            <a:ext cx="4196358" cy="2258020"/>
          </a:xfrm>
          <a:prstGeom prst="roundRect">
            <a:avLst>
              <a:gd name="adj" fmla="val 421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5247442" y="2355056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45060" y="2521268"/>
            <a:ext cx="340162" cy="34016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474256" y="3262313"/>
            <a:ext cx="368177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Analyze credit score trends and key financial metrics</a:t>
            </a:r>
            <a:endParaRPr lang="en-US" sz="2200" dirty="0"/>
          </a:p>
        </p:txBody>
      </p:sp>
      <p:sp>
        <p:nvSpPr>
          <p:cNvPr id="11" name="Shape 7"/>
          <p:cNvSpPr/>
          <p:nvPr/>
        </p:nvSpPr>
        <p:spPr>
          <a:xfrm>
            <a:off x="9640133" y="2324576"/>
            <a:ext cx="4196358" cy="2258020"/>
          </a:xfrm>
          <a:prstGeom prst="roundRect">
            <a:avLst>
              <a:gd name="adj" fmla="val 421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9670613" y="2355056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68232" y="2521268"/>
            <a:ext cx="340162" cy="34016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897427" y="3262313"/>
            <a:ext cx="368177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Build interactive dashboards using Power BI and Tableau</a:t>
            </a:r>
            <a:endParaRPr lang="en-US" sz="2200" dirty="0"/>
          </a:p>
        </p:txBody>
      </p:sp>
      <p:sp>
        <p:nvSpPr>
          <p:cNvPr id="15" name="Shape 10"/>
          <p:cNvSpPr/>
          <p:nvPr/>
        </p:nvSpPr>
        <p:spPr>
          <a:xfrm>
            <a:off x="793790" y="4809411"/>
            <a:ext cx="4196358" cy="2258020"/>
          </a:xfrm>
          <a:prstGeom prst="roundRect">
            <a:avLst>
              <a:gd name="adj" fmla="val 421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824270" y="4839891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21888" y="5006102"/>
            <a:ext cx="340162" cy="34016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051084" y="5747147"/>
            <a:ext cx="368177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Identify patterns in customer financial behavior</a:t>
            </a:r>
            <a:endParaRPr lang="en-US" sz="2200" dirty="0"/>
          </a:p>
        </p:txBody>
      </p:sp>
      <p:sp>
        <p:nvSpPr>
          <p:cNvPr id="19" name="Shape 13"/>
          <p:cNvSpPr/>
          <p:nvPr/>
        </p:nvSpPr>
        <p:spPr>
          <a:xfrm>
            <a:off x="5216962" y="4809411"/>
            <a:ext cx="4196358" cy="2258020"/>
          </a:xfrm>
          <a:prstGeom prst="roundRect">
            <a:avLst>
              <a:gd name="adj" fmla="val 421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5247442" y="4839891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45060" y="5006102"/>
            <a:ext cx="340162" cy="340162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5474256" y="5747147"/>
            <a:ext cx="368177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Provide actionable insights for credit risk assessment</a:t>
            </a:r>
            <a:endParaRPr lang="en-US" sz="22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19694B7-8754-4325-9B9F-ED1AF475D4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878" y="0"/>
            <a:ext cx="14600643" cy="819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992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19694B7-8754-4325-9B9F-ED1AF475D4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8874"/>
            <a:ext cx="14630400" cy="81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0164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19694B7-8754-4325-9B9F-ED1AF475D4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4927"/>
            <a:ext cx="14630400" cy="816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979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19694B7-8754-4325-9B9F-ED1AF475D4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842"/>
            <a:ext cx="14630400" cy="819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81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19694B7-8754-4325-9B9F-ED1AF475D4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87" y="0"/>
            <a:ext cx="14614026" cy="820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2979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19694B7-8754-4325-9B9F-ED1AF475D4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29340"/>
            <a:ext cx="14630400" cy="816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6547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19694B7-8754-4325-9B9F-ED1AF475D4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356" y="64417"/>
            <a:ext cx="14599687" cy="810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9343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19694B7-8754-4325-9B9F-ED1AF475D4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7070" y="0"/>
            <a:ext cx="14496260" cy="816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86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18742"/>
            <a:ext cx="74399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Tools &amp; Technologies Used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481149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Excel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4106228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Initial data exploration and statistical analysis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6884" y="3481149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Power Query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07348" y="4106228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cleaning, transformation, and preparation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5057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Power BI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5547836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dashboards and business intelligence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56884" y="492275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5057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Tableau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07348" y="5547836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data visualization and storytelling</a:t>
            </a:r>
            <a:endParaRPr lang="en-US" sz="175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16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Analysis Process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4481"/>
            <a:ext cx="4196358" cy="1143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421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Excel Phase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3912156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Initial data exploration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20604" y="4354354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Pivot tables for quick insights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0604" y="4796552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Statistical checks and data validation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2174200"/>
            <a:ext cx="4196358" cy="11430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443776" y="30814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Power BI Phase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443776" y="357187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 comprehensive data model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5443776" y="4376976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Created DAX measures for key metrics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5443776" y="5182076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Developed interactive slicers and filters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5443776" y="5987177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Designed core visualizations</a:t>
            </a:r>
            <a:endParaRPr lang="en-US" sz="175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1834039"/>
            <a:ext cx="4196358" cy="114300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9866948" y="27412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Tableau Phase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9866948" y="3231713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chart creation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9866948" y="3673912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Storytelling dashboards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9866948" y="4116110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Enhanced visual analytics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793790" y="683204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phase builds upon the previous one, emphasizing the progressive nature of the analysis from basic exploration to advanced visualization.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8772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 Overview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1404342"/>
            <a:ext cx="13042821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project utilizes four primary datasets, each providing crucial information for a comprehensive credit score analysis. These datasets are interconnected, forming a holistic view of customer financial behavior.</a:t>
            </a:r>
            <a:endParaRPr lang="en-US" sz="1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866" y="2041684"/>
            <a:ext cx="5726549" cy="38740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780195" y="3558015"/>
            <a:ext cx="1042734" cy="715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 Relationships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8338600" y="4565117"/>
            <a:ext cx="1551254" cy="476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Dim_Customer_Uncleaned.csv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8338600" y="5109798"/>
            <a:ext cx="1551254" cy="572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12,509 rows; customer demographics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4703203" y="4660489"/>
            <a:ext cx="1551253" cy="4768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Dim_Time_Uncleaned.csv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4703203" y="5205170"/>
            <a:ext cx="1551253" cy="38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12 rows; time reference table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4703203" y="2148628"/>
            <a:ext cx="1551253" cy="7152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Fact_Monthly_Records_Uncleaned.csv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4703203" y="2931738"/>
            <a:ext cx="1551253" cy="57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148,749 rows; central transactional fact table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8348535" y="2363082"/>
            <a:ext cx="1551253" cy="4768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Dim_Account_Uncleaned.csv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8348535" y="2907763"/>
            <a:ext cx="1551253" cy="38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12,509 rows; account-level details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793790" y="6081593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However, working with this data presented several key challenges:</a:t>
            </a:r>
            <a:endParaRPr lang="en-US" sz="1150" dirty="0"/>
          </a:p>
        </p:txBody>
      </p:sp>
      <p:sp>
        <p:nvSpPr>
          <p:cNvPr id="15" name="Text 12"/>
          <p:cNvSpPr/>
          <p:nvPr/>
        </p:nvSpPr>
        <p:spPr>
          <a:xfrm>
            <a:off x="793790" y="6483191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Missing values</a:t>
            </a:r>
            <a:endParaRPr lang="en-US" sz="1150" dirty="0"/>
          </a:p>
        </p:txBody>
      </p:sp>
      <p:sp>
        <p:nvSpPr>
          <p:cNvPr id="16" name="Text 13"/>
          <p:cNvSpPr/>
          <p:nvPr/>
        </p:nvSpPr>
        <p:spPr>
          <a:xfrm>
            <a:off x="793790" y="6770489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Mixed data types</a:t>
            </a:r>
            <a:endParaRPr lang="en-US" sz="1150" dirty="0"/>
          </a:p>
        </p:txBody>
      </p:sp>
      <p:sp>
        <p:nvSpPr>
          <p:cNvPr id="17" name="Text 14"/>
          <p:cNvSpPr/>
          <p:nvPr/>
        </p:nvSpPr>
        <p:spPr>
          <a:xfrm>
            <a:off x="793790" y="7057787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Placeholder characters</a:t>
            </a:r>
            <a:endParaRPr lang="en-US" sz="1150" dirty="0"/>
          </a:p>
        </p:txBody>
      </p:sp>
      <p:sp>
        <p:nvSpPr>
          <p:cNvPr id="18" name="Text 15"/>
          <p:cNvSpPr/>
          <p:nvPr/>
        </p:nvSpPr>
        <p:spPr>
          <a:xfrm>
            <a:off x="793790" y="7345085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Dirty data requiring extensive cleaning</a:t>
            </a:r>
            <a:endParaRPr lang="en-US" sz="115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218" y="621863"/>
            <a:ext cx="4802267" cy="529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Insights &amp; Findings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218" y="1489710"/>
            <a:ext cx="423267" cy="42326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0218" y="2124551"/>
            <a:ext cx="2543651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Credit Score Distribution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90218" y="2490668"/>
            <a:ext cx="6419136" cy="812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Most customers fall into "Good" credit category, with clear patterns in score ranges. This highlights an opportunity to identify target segments for credit improvement programs.</a:t>
            </a:r>
            <a:endParaRPr lang="en-US" sz="13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20928" y="1489710"/>
            <a:ext cx="423267" cy="42326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20928" y="2124551"/>
            <a:ext cx="2391728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Income vs Credit Score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7420928" y="2490668"/>
            <a:ext cx="6419255" cy="812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There is a strong positive correlation between annual income and credit score ratings. Financial institutions can leverage income data for more precise lending decisions.</a:t>
            </a:r>
            <a:endParaRPr lang="en-US" sz="13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0218" y="3641884"/>
            <a:ext cx="423267" cy="42326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0218" y="4276725"/>
            <a:ext cx="2639378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Payment Behavior Impact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790218" y="4642842"/>
            <a:ext cx="6419136" cy="812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Customers with delayed payments show significantly lower credit scores. Implementing early warning systems for payment delinquency can help mitigate risk.</a:t>
            </a:r>
            <a:endParaRPr lang="en-US" sz="13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20928" y="3641884"/>
            <a:ext cx="423267" cy="42326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20928" y="4276725"/>
            <a:ext cx="2229207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Debt-to-Income Ratio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7420928" y="4642842"/>
            <a:ext cx="6419255" cy="812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Higher outstanding debt relative to income correlates with poor credit scores. This suggests offering debt consolidation or financial counseling to at-risk customers.</a:t>
            </a:r>
            <a:endParaRPr lang="en-US" sz="13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0218" y="5794058"/>
            <a:ext cx="423267" cy="42326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90218" y="6428899"/>
            <a:ext cx="2208728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Credit History Length</a:t>
            </a:r>
            <a:endParaRPr lang="en-US" sz="1650" dirty="0"/>
          </a:p>
        </p:txBody>
      </p:sp>
      <p:sp>
        <p:nvSpPr>
          <p:cNvPr id="17" name="Text 10"/>
          <p:cNvSpPr/>
          <p:nvPr/>
        </p:nvSpPr>
        <p:spPr>
          <a:xfrm>
            <a:off x="790218" y="6795016"/>
            <a:ext cx="6419136" cy="812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Longer credit history generally leads to better credit scores. It is crucial to educate new borrowers on the importance of establishing and maintaining credit responsibly.</a:t>
            </a:r>
            <a:endParaRPr lang="en-US" sz="13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20928" y="5794058"/>
            <a:ext cx="423267" cy="423267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420928" y="6428899"/>
            <a:ext cx="2116693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Account Diversity</a:t>
            </a:r>
            <a:endParaRPr lang="en-US" sz="1650" dirty="0"/>
          </a:p>
        </p:txBody>
      </p:sp>
      <p:sp>
        <p:nvSpPr>
          <p:cNvPr id="20" name="Text 12"/>
          <p:cNvSpPr/>
          <p:nvPr/>
        </p:nvSpPr>
        <p:spPr>
          <a:xfrm>
            <a:off x="7420928" y="6795016"/>
            <a:ext cx="6419255" cy="812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Customers with multiple account types tend to have more stable credit scores. Encouraging responsible diversification of credit products can lead to better financial health.</a:t>
            </a:r>
            <a:endParaRPr lang="en-US" sz="13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4970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Recommendations</a:t>
            </a:r>
            <a:endParaRPr lang="en-US" sz="2900" dirty="0"/>
          </a:p>
        </p:txBody>
      </p:sp>
      <p:sp>
        <p:nvSpPr>
          <p:cNvPr id="3" name="Shape 1"/>
          <p:cNvSpPr/>
          <p:nvPr/>
        </p:nvSpPr>
        <p:spPr>
          <a:xfrm>
            <a:off x="793790" y="1470541"/>
            <a:ext cx="13042821" cy="884515"/>
          </a:xfrm>
          <a:prstGeom prst="roundRect">
            <a:avLst>
              <a:gd name="adj" fmla="val 7001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9030" y="1485781"/>
            <a:ext cx="589717" cy="854035"/>
          </a:xfrm>
          <a:prstGeom prst="roundRect">
            <a:avLst>
              <a:gd name="adj" fmla="val 7399"/>
            </a:avLst>
          </a:prstGeom>
          <a:solidFill>
            <a:srgbClr val="DADBF1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9528" y="1802249"/>
            <a:ext cx="221099" cy="22109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546146" y="1633180"/>
            <a:ext cx="3086457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 Early Warning Systems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1546146" y="1951911"/>
            <a:ext cx="1212782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 payment behavior patterns to identify at-risk customers before defaults occur. This proactively mitigates risk and improves loan portfolio health.</a:t>
            </a:r>
            <a:endParaRPr lang="en-US" sz="1150" dirty="0"/>
          </a:p>
        </p:txBody>
      </p:sp>
      <p:sp>
        <p:nvSpPr>
          <p:cNvPr id="8" name="Shape 5"/>
          <p:cNvSpPr/>
          <p:nvPr/>
        </p:nvSpPr>
        <p:spPr>
          <a:xfrm>
            <a:off x="793790" y="2502456"/>
            <a:ext cx="13042821" cy="884515"/>
          </a:xfrm>
          <a:prstGeom prst="roundRect">
            <a:avLst>
              <a:gd name="adj" fmla="val 7001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809030" y="2517696"/>
            <a:ext cx="589717" cy="854035"/>
          </a:xfrm>
          <a:prstGeom prst="roundRect">
            <a:avLst>
              <a:gd name="adj" fmla="val 7399"/>
            </a:avLst>
          </a:prstGeom>
          <a:solidFill>
            <a:srgbClr val="DADBF1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528" y="2834164"/>
            <a:ext cx="221099" cy="221099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546146" y="2665095"/>
            <a:ext cx="3564731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Develop Income-Based Lending Models</a:t>
            </a:r>
            <a:endParaRPr lang="en-US" sz="1450" dirty="0"/>
          </a:p>
        </p:txBody>
      </p:sp>
      <p:sp>
        <p:nvSpPr>
          <p:cNvPr id="12" name="Text 8"/>
          <p:cNvSpPr/>
          <p:nvPr/>
        </p:nvSpPr>
        <p:spPr>
          <a:xfrm>
            <a:off x="1546146" y="2983825"/>
            <a:ext cx="1212782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income correlation insights to create more accurate risk assessment frameworks, leading to better lending decisions and reduced default rates.</a:t>
            </a:r>
            <a:endParaRPr lang="en-US" sz="1150" dirty="0"/>
          </a:p>
        </p:txBody>
      </p:sp>
      <p:sp>
        <p:nvSpPr>
          <p:cNvPr id="13" name="Shape 9"/>
          <p:cNvSpPr/>
          <p:nvPr/>
        </p:nvSpPr>
        <p:spPr>
          <a:xfrm>
            <a:off x="793790" y="3534370"/>
            <a:ext cx="13042821" cy="884515"/>
          </a:xfrm>
          <a:prstGeom prst="roundRect">
            <a:avLst>
              <a:gd name="adj" fmla="val 7001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809030" y="3549610"/>
            <a:ext cx="589717" cy="854035"/>
          </a:xfrm>
          <a:prstGeom prst="roundRect">
            <a:avLst>
              <a:gd name="adj" fmla="val 7399"/>
            </a:avLst>
          </a:prstGeom>
          <a:solidFill>
            <a:srgbClr val="DADBF1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9528" y="3866078"/>
            <a:ext cx="221099" cy="221099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546146" y="3697010"/>
            <a:ext cx="3176587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Offer Financial Education Programs</a:t>
            </a:r>
            <a:endParaRPr lang="en-US" sz="1450" dirty="0"/>
          </a:p>
        </p:txBody>
      </p:sp>
      <p:sp>
        <p:nvSpPr>
          <p:cNvPr id="17" name="Text 12"/>
          <p:cNvSpPr/>
          <p:nvPr/>
        </p:nvSpPr>
        <p:spPr>
          <a:xfrm>
            <a:off x="1546146" y="4015740"/>
            <a:ext cx="1212782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 customers with shorter credit histories to improve long-term creditworthiness, fostering responsible financial habits and customer loyalty.</a:t>
            </a:r>
            <a:endParaRPr lang="en-US" sz="1150" dirty="0"/>
          </a:p>
        </p:txBody>
      </p:sp>
      <p:sp>
        <p:nvSpPr>
          <p:cNvPr id="18" name="Shape 13"/>
          <p:cNvSpPr/>
          <p:nvPr/>
        </p:nvSpPr>
        <p:spPr>
          <a:xfrm>
            <a:off x="793790" y="4566285"/>
            <a:ext cx="13042821" cy="884515"/>
          </a:xfrm>
          <a:prstGeom prst="roundRect">
            <a:avLst>
              <a:gd name="adj" fmla="val 7001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809030" y="4581525"/>
            <a:ext cx="589717" cy="854035"/>
          </a:xfrm>
          <a:prstGeom prst="roundRect">
            <a:avLst>
              <a:gd name="adj" fmla="val 7399"/>
            </a:avLst>
          </a:prstGeom>
          <a:solidFill>
            <a:srgbClr val="DADBF1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9528" y="4897993"/>
            <a:ext cx="221099" cy="221099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546146" y="4728924"/>
            <a:ext cx="313384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Create Debt Management Services</a:t>
            </a:r>
            <a:endParaRPr lang="en-US" sz="1450" dirty="0"/>
          </a:p>
        </p:txBody>
      </p:sp>
      <p:sp>
        <p:nvSpPr>
          <p:cNvPr id="22" name="Text 16"/>
          <p:cNvSpPr/>
          <p:nvPr/>
        </p:nvSpPr>
        <p:spPr>
          <a:xfrm>
            <a:off x="1546146" y="5047655"/>
            <a:ext cx="1212782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counseling and consolidation options for high debt-to-income ratio customers, helping them manage debt and maintain credit stability.</a:t>
            </a:r>
            <a:endParaRPr lang="en-US" sz="1150" dirty="0"/>
          </a:p>
        </p:txBody>
      </p:sp>
      <p:sp>
        <p:nvSpPr>
          <p:cNvPr id="23" name="Shape 17"/>
          <p:cNvSpPr/>
          <p:nvPr/>
        </p:nvSpPr>
        <p:spPr>
          <a:xfrm>
            <a:off x="793790" y="5598200"/>
            <a:ext cx="13042821" cy="884515"/>
          </a:xfrm>
          <a:prstGeom prst="roundRect">
            <a:avLst>
              <a:gd name="adj" fmla="val 7001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809030" y="5613440"/>
            <a:ext cx="589717" cy="854035"/>
          </a:xfrm>
          <a:prstGeom prst="roundRect">
            <a:avLst>
              <a:gd name="adj" fmla="val 7399"/>
            </a:avLst>
          </a:prstGeom>
          <a:solidFill>
            <a:srgbClr val="DADBF1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9528" y="5929908"/>
            <a:ext cx="221099" cy="221099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1546146" y="5760839"/>
            <a:ext cx="2455307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Diversify Product Offerings</a:t>
            </a:r>
            <a:endParaRPr lang="en-US" sz="1450" dirty="0"/>
          </a:p>
        </p:txBody>
      </p:sp>
      <p:sp>
        <p:nvSpPr>
          <p:cNvPr id="27" name="Text 20"/>
          <p:cNvSpPr/>
          <p:nvPr/>
        </p:nvSpPr>
        <p:spPr>
          <a:xfrm>
            <a:off x="1546146" y="6079569"/>
            <a:ext cx="1212782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Encourage responsible use of multiple credit products to improve customer stability, which can lead to stronger financial relationships and cross-selling opportunities.</a:t>
            </a:r>
            <a:endParaRPr lang="en-US" sz="1150" dirty="0"/>
          </a:p>
        </p:txBody>
      </p:sp>
      <p:sp>
        <p:nvSpPr>
          <p:cNvPr id="28" name="Shape 21"/>
          <p:cNvSpPr/>
          <p:nvPr/>
        </p:nvSpPr>
        <p:spPr>
          <a:xfrm>
            <a:off x="793790" y="6630114"/>
            <a:ext cx="13042821" cy="884515"/>
          </a:xfrm>
          <a:prstGeom prst="roundRect">
            <a:avLst>
              <a:gd name="adj" fmla="val 7001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29" name="Shape 22"/>
          <p:cNvSpPr/>
          <p:nvPr/>
        </p:nvSpPr>
        <p:spPr>
          <a:xfrm>
            <a:off x="809030" y="6645354"/>
            <a:ext cx="589717" cy="854035"/>
          </a:xfrm>
          <a:prstGeom prst="roundRect">
            <a:avLst>
              <a:gd name="adj" fmla="val 7399"/>
            </a:avLst>
          </a:prstGeom>
          <a:solidFill>
            <a:srgbClr val="DADBF1"/>
          </a:solidFill>
          <a:ln/>
        </p:spPr>
      </p:sp>
      <p:pic>
        <p:nvPicPr>
          <p:cNvPr id="30" name="Image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9528" y="6961823"/>
            <a:ext cx="221099" cy="221099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1546146" y="6792754"/>
            <a:ext cx="2893576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 Dynamic Risk Pricing</a:t>
            </a:r>
            <a:endParaRPr lang="en-US" sz="1450" dirty="0"/>
          </a:p>
        </p:txBody>
      </p:sp>
      <p:sp>
        <p:nvSpPr>
          <p:cNvPr id="32" name="Text 24"/>
          <p:cNvSpPr/>
          <p:nvPr/>
        </p:nvSpPr>
        <p:spPr>
          <a:xfrm>
            <a:off x="1546146" y="7111484"/>
            <a:ext cx="1212782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Adjust interest rates based on real-time credit behavior analytics, ensuring fair pricing and effective risk management.</a:t>
            </a:r>
            <a:endParaRPr lang="en-US" sz="115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33299"/>
            <a:ext cx="81112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Credit Scoring Challenge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9570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Current analysis reveals that traditional credit assessment methods miss critical behavioral patterns, creating both unnecessary risk and missed opportunities for financial institutions.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776663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3776663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40339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Reality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4524375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Most customers fall into mixed credit tiers, but income alone doesn't predict creditworthiness effectively.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776663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86482" y="3776663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0" name="Text 8"/>
          <p:cNvSpPr/>
          <p:nvPr/>
        </p:nvSpPr>
        <p:spPr>
          <a:xfrm>
            <a:off x="5565696" y="40339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Challenge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565696" y="4524375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do we identify high-quality borrowers hidden within standard credit segments while minimizing default risk?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776663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09653" y="3776663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4" name="Text 12"/>
          <p:cNvSpPr/>
          <p:nvPr/>
        </p:nvSpPr>
        <p:spPr>
          <a:xfrm>
            <a:off x="9988868" y="40339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Impact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988868" y="4524375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Better credit scoring enables smarter lending decisions, reduces portfolio risk, and unlocks new revenue opportunities.</a:t>
            </a:r>
            <a:endParaRPr lang="en-US" sz="175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9733"/>
            <a:ext cx="5725120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Team Roles &amp; Contributions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485" y="1591508"/>
            <a:ext cx="8769429" cy="40470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99612" y="1925835"/>
            <a:ext cx="3050628" cy="275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Successful Project Outcome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3299531" y="3823402"/>
            <a:ext cx="1477091" cy="275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Mark Ayman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3299531" y="4176779"/>
            <a:ext cx="1477091" cy="880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leader; data cleaning, Visualization, Insights</a:t>
            </a:r>
            <a:endParaRPr lang="en-US" sz="10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48243" y="3285847"/>
            <a:ext cx="371718" cy="37171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853512" y="4045332"/>
            <a:ext cx="1477090" cy="550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Filopater Hosny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9853512" y="4673830"/>
            <a:ext cx="1477090" cy="220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PowerBI</a:t>
            </a:r>
            <a:endParaRPr lang="en-US" sz="10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12006" y="3289209"/>
            <a:ext cx="371718" cy="37171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480931" y="4108916"/>
            <a:ext cx="1477091" cy="550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Rawan Mahmoud</a:t>
            </a:r>
            <a:endParaRPr lang="en-US" sz="1350" dirty="0"/>
          </a:p>
        </p:txBody>
      </p:sp>
      <p:sp>
        <p:nvSpPr>
          <p:cNvPr id="12" name="Text 7"/>
          <p:cNvSpPr/>
          <p:nvPr/>
        </p:nvSpPr>
        <p:spPr>
          <a:xfrm>
            <a:off x="5480931" y="4737413"/>
            <a:ext cx="1477091" cy="660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Tableau ,PowerBI visualizations expert</a:t>
            </a:r>
            <a:endParaRPr lang="en-US" sz="10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33617" y="3559897"/>
            <a:ext cx="371719" cy="37171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681894" y="4336960"/>
            <a:ext cx="1477091" cy="275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Jana Ehab</a:t>
            </a:r>
            <a:endParaRPr lang="en-US" sz="1350" dirty="0"/>
          </a:p>
        </p:txBody>
      </p:sp>
      <p:sp>
        <p:nvSpPr>
          <p:cNvPr id="15" name="Text 9"/>
          <p:cNvSpPr/>
          <p:nvPr/>
        </p:nvSpPr>
        <p:spPr>
          <a:xfrm>
            <a:off x="7681894" y="4690337"/>
            <a:ext cx="1477091" cy="440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Analysis ,Excel ,PowerBI</a:t>
            </a:r>
            <a:endParaRPr lang="en-US" sz="10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15017" y="3540333"/>
            <a:ext cx="371718" cy="371718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793790" y="5893713"/>
            <a:ext cx="369927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Collaboration Benefits</a:t>
            </a:r>
            <a:endParaRPr lang="en-US" sz="2650" dirty="0"/>
          </a:p>
        </p:txBody>
      </p:sp>
      <p:sp>
        <p:nvSpPr>
          <p:cNvPr id="18" name="Text 11"/>
          <p:cNvSpPr/>
          <p:nvPr/>
        </p:nvSpPr>
        <p:spPr>
          <a:xfrm>
            <a:off x="793790" y="6574155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Combined expertise in different tools created comprehensive analysis</a:t>
            </a:r>
            <a:endParaRPr lang="en-US" sz="1300" dirty="0"/>
          </a:p>
        </p:txBody>
      </p:sp>
      <p:sp>
        <p:nvSpPr>
          <p:cNvPr id="19" name="Text 12"/>
          <p:cNvSpPr/>
          <p:nvPr/>
        </p:nvSpPr>
        <p:spPr>
          <a:xfrm>
            <a:off x="793790" y="6905863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Diverse perspectives improved problem-solving</a:t>
            </a:r>
            <a:endParaRPr lang="en-US" sz="1300" dirty="0"/>
          </a:p>
        </p:txBody>
      </p:sp>
      <p:sp>
        <p:nvSpPr>
          <p:cNvPr id="20" name="Text 13"/>
          <p:cNvSpPr/>
          <p:nvPr/>
        </p:nvSpPr>
        <p:spPr>
          <a:xfrm>
            <a:off x="793790" y="7237571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Shared workload enabled thorough exploration of the dataset</a:t>
            </a:r>
            <a:endParaRPr lang="en-US" sz="13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9740"/>
            <a:ext cx="4437102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Challenges &amp; Limitations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1609011"/>
            <a:ext cx="3180636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Challenges Faced</a:t>
            </a:r>
            <a:endParaRPr lang="en-US" sz="2300" dirty="0"/>
          </a:p>
        </p:txBody>
      </p:sp>
      <p:sp>
        <p:nvSpPr>
          <p:cNvPr id="4" name="Shape 2"/>
          <p:cNvSpPr/>
          <p:nvPr/>
        </p:nvSpPr>
        <p:spPr>
          <a:xfrm>
            <a:off x="793790" y="2143482"/>
            <a:ext cx="6341626" cy="1174552"/>
          </a:xfrm>
          <a:prstGeom prst="roundRect">
            <a:avLst>
              <a:gd name="adj" fmla="val 6228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78550" y="2143482"/>
            <a:ext cx="60960" cy="1174552"/>
          </a:xfrm>
          <a:prstGeom prst="roundRect">
            <a:avLst>
              <a:gd name="adj" fmla="val 101581"/>
            </a:avLst>
          </a:prstGeom>
          <a:solidFill>
            <a:srgbClr val="4950BC"/>
          </a:solidFill>
          <a:ln/>
        </p:spPr>
      </p:sp>
      <p:sp>
        <p:nvSpPr>
          <p:cNvPr id="6" name="Text 4"/>
          <p:cNvSpPr/>
          <p:nvPr/>
        </p:nvSpPr>
        <p:spPr>
          <a:xfrm>
            <a:off x="1002149" y="2306122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Quality Issues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1002149" y="2683907"/>
            <a:ext cx="5970627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Extensive missing values, inconsistent formats, and placeholder characters required significant cleaning effort.</a:t>
            </a:r>
            <a:endParaRPr lang="en-US" sz="1150" dirty="0"/>
          </a:p>
        </p:txBody>
      </p:sp>
      <p:sp>
        <p:nvSpPr>
          <p:cNvPr id="8" name="Shape 6"/>
          <p:cNvSpPr/>
          <p:nvPr/>
        </p:nvSpPr>
        <p:spPr>
          <a:xfrm>
            <a:off x="793790" y="3465433"/>
            <a:ext cx="6341626" cy="1174552"/>
          </a:xfrm>
          <a:prstGeom prst="roundRect">
            <a:avLst>
              <a:gd name="adj" fmla="val 6228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78550" y="3465433"/>
            <a:ext cx="60960" cy="1174552"/>
          </a:xfrm>
          <a:prstGeom prst="roundRect">
            <a:avLst>
              <a:gd name="adj" fmla="val 101581"/>
            </a:avLst>
          </a:prstGeom>
          <a:solidFill>
            <a:srgbClr val="4950BC"/>
          </a:solidFill>
          <a:ln/>
        </p:spPr>
      </p:sp>
      <p:sp>
        <p:nvSpPr>
          <p:cNvPr id="10" name="Text 8"/>
          <p:cNvSpPr/>
          <p:nvPr/>
        </p:nvSpPr>
        <p:spPr>
          <a:xfrm>
            <a:off x="1002149" y="3628072"/>
            <a:ext cx="2319099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Large Dataset Complexity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1002149" y="4005858"/>
            <a:ext cx="5970627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Managing 148,749 records across multiple tables demanded careful memory and performance optimization.</a:t>
            </a:r>
            <a:endParaRPr lang="en-US" sz="1150" dirty="0"/>
          </a:p>
        </p:txBody>
      </p:sp>
      <p:sp>
        <p:nvSpPr>
          <p:cNvPr id="12" name="Shape 10"/>
          <p:cNvSpPr/>
          <p:nvPr/>
        </p:nvSpPr>
        <p:spPr>
          <a:xfrm>
            <a:off x="793790" y="4787384"/>
            <a:ext cx="6341626" cy="1174552"/>
          </a:xfrm>
          <a:prstGeom prst="roundRect">
            <a:avLst>
              <a:gd name="adj" fmla="val 6228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78550" y="4787384"/>
            <a:ext cx="60960" cy="1174552"/>
          </a:xfrm>
          <a:prstGeom prst="roundRect">
            <a:avLst>
              <a:gd name="adj" fmla="val 101581"/>
            </a:avLst>
          </a:prstGeom>
          <a:solidFill>
            <a:srgbClr val="4950BC"/>
          </a:solidFill>
          <a:ln/>
        </p:spPr>
      </p:sp>
      <p:sp>
        <p:nvSpPr>
          <p:cNvPr id="14" name="Text 12"/>
          <p:cNvSpPr/>
          <p:nvPr/>
        </p:nvSpPr>
        <p:spPr>
          <a:xfrm>
            <a:off x="1002149" y="4950023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Tool Integration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1002149" y="5327809"/>
            <a:ext cx="5970627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Coordinating analysis across Excel, Power Query, Power BI, and Tableau required workflow synchronization.</a:t>
            </a:r>
            <a:endParaRPr lang="en-US" sz="1150" dirty="0"/>
          </a:p>
        </p:txBody>
      </p:sp>
      <p:sp>
        <p:nvSpPr>
          <p:cNvPr id="16" name="Shape 14"/>
          <p:cNvSpPr/>
          <p:nvPr/>
        </p:nvSpPr>
        <p:spPr>
          <a:xfrm>
            <a:off x="793790" y="6109335"/>
            <a:ext cx="6341626" cy="1174552"/>
          </a:xfrm>
          <a:prstGeom prst="roundRect">
            <a:avLst>
              <a:gd name="adj" fmla="val 6228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78550" y="6109335"/>
            <a:ext cx="60960" cy="1174552"/>
          </a:xfrm>
          <a:prstGeom prst="roundRect">
            <a:avLst>
              <a:gd name="adj" fmla="val 101581"/>
            </a:avLst>
          </a:prstGeom>
          <a:solidFill>
            <a:srgbClr val="4950BC"/>
          </a:solidFill>
          <a:ln/>
        </p:spPr>
      </p:sp>
      <p:sp>
        <p:nvSpPr>
          <p:cNvPr id="18" name="Text 16"/>
          <p:cNvSpPr/>
          <p:nvPr/>
        </p:nvSpPr>
        <p:spPr>
          <a:xfrm>
            <a:off x="1002149" y="6271974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Time Constraints</a:t>
            </a:r>
            <a:endParaRPr lang="en-US" sz="1450" dirty="0"/>
          </a:p>
        </p:txBody>
      </p:sp>
      <p:sp>
        <p:nvSpPr>
          <p:cNvPr id="19" name="Text 17"/>
          <p:cNvSpPr/>
          <p:nvPr/>
        </p:nvSpPr>
        <p:spPr>
          <a:xfrm>
            <a:off x="1002149" y="6649760"/>
            <a:ext cx="5970627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Balancing thorough analysis with project deadlines while ensuring quality deliverables.</a:t>
            </a:r>
            <a:endParaRPr lang="en-US" sz="1150" dirty="0"/>
          </a:p>
        </p:txBody>
      </p:sp>
      <p:sp>
        <p:nvSpPr>
          <p:cNvPr id="20" name="Text 18"/>
          <p:cNvSpPr/>
          <p:nvPr/>
        </p:nvSpPr>
        <p:spPr>
          <a:xfrm>
            <a:off x="7502604" y="1609011"/>
            <a:ext cx="4717018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How Challenges Were Overcome</a:t>
            </a:r>
            <a:endParaRPr lang="en-US" sz="2300" dirty="0"/>
          </a:p>
        </p:txBody>
      </p:sp>
      <p:sp>
        <p:nvSpPr>
          <p:cNvPr id="21" name="Shape 19"/>
          <p:cNvSpPr/>
          <p:nvPr/>
        </p:nvSpPr>
        <p:spPr>
          <a:xfrm>
            <a:off x="7502604" y="2143482"/>
            <a:ext cx="6341626" cy="938808"/>
          </a:xfrm>
          <a:prstGeom prst="roundRect">
            <a:avLst>
              <a:gd name="adj" fmla="val 7792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7487364" y="2143482"/>
            <a:ext cx="60960" cy="938808"/>
          </a:xfrm>
          <a:prstGeom prst="roundRect">
            <a:avLst>
              <a:gd name="adj" fmla="val 101581"/>
            </a:avLst>
          </a:prstGeom>
          <a:solidFill>
            <a:srgbClr val="4950BC"/>
          </a:solidFill>
          <a:ln/>
        </p:spPr>
      </p:sp>
      <p:sp>
        <p:nvSpPr>
          <p:cNvPr id="23" name="Text 21"/>
          <p:cNvSpPr/>
          <p:nvPr/>
        </p:nvSpPr>
        <p:spPr>
          <a:xfrm>
            <a:off x="7710964" y="2306122"/>
            <a:ext cx="2313623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Systematic Data Cleaning</a:t>
            </a:r>
            <a:endParaRPr lang="en-US" sz="1450" dirty="0"/>
          </a:p>
        </p:txBody>
      </p:sp>
      <p:sp>
        <p:nvSpPr>
          <p:cNvPr id="24" name="Text 22"/>
          <p:cNvSpPr/>
          <p:nvPr/>
        </p:nvSpPr>
        <p:spPr>
          <a:xfrm>
            <a:off x="7710964" y="2683907"/>
            <a:ext cx="597062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Systematic data cleaning approach using Power Query automation.</a:t>
            </a:r>
            <a:endParaRPr lang="en-US" sz="1150" dirty="0"/>
          </a:p>
        </p:txBody>
      </p:sp>
      <p:sp>
        <p:nvSpPr>
          <p:cNvPr id="25" name="Shape 23"/>
          <p:cNvSpPr/>
          <p:nvPr/>
        </p:nvSpPr>
        <p:spPr>
          <a:xfrm>
            <a:off x="7502604" y="3229689"/>
            <a:ext cx="6341626" cy="938808"/>
          </a:xfrm>
          <a:prstGeom prst="roundRect">
            <a:avLst>
              <a:gd name="adj" fmla="val 7792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7487364" y="3229689"/>
            <a:ext cx="60960" cy="938808"/>
          </a:xfrm>
          <a:prstGeom prst="roundRect">
            <a:avLst>
              <a:gd name="adj" fmla="val 101581"/>
            </a:avLst>
          </a:prstGeom>
          <a:solidFill>
            <a:srgbClr val="4950BC"/>
          </a:solidFill>
          <a:ln/>
        </p:spPr>
      </p:sp>
      <p:sp>
        <p:nvSpPr>
          <p:cNvPr id="27" name="Text 25"/>
          <p:cNvSpPr/>
          <p:nvPr/>
        </p:nvSpPr>
        <p:spPr>
          <a:xfrm>
            <a:off x="7710964" y="3392329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Team Collaboration</a:t>
            </a:r>
            <a:endParaRPr lang="en-US" sz="1450" dirty="0"/>
          </a:p>
        </p:txBody>
      </p:sp>
      <p:sp>
        <p:nvSpPr>
          <p:cNvPr id="28" name="Text 26"/>
          <p:cNvSpPr/>
          <p:nvPr/>
        </p:nvSpPr>
        <p:spPr>
          <a:xfrm>
            <a:off x="7710964" y="3770114"/>
            <a:ext cx="597062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collaboration to divide complex tasks efficiently.</a:t>
            </a:r>
            <a:endParaRPr lang="en-US" sz="1150" dirty="0"/>
          </a:p>
        </p:txBody>
      </p:sp>
      <p:sp>
        <p:nvSpPr>
          <p:cNvPr id="29" name="Shape 27"/>
          <p:cNvSpPr/>
          <p:nvPr/>
        </p:nvSpPr>
        <p:spPr>
          <a:xfrm>
            <a:off x="7502604" y="4315897"/>
            <a:ext cx="6341626" cy="938808"/>
          </a:xfrm>
          <a:prstGeom prst="roundRect">
            <a:avLst>
              <a:gd name="adj" fmla="val 7792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7487364" y="4315897"/>
            <a:ext cx="60960" cy="938808"/>
          </a:xfrm>
          <a:prstGeom prst="roundRect">
            <a:avLst>
              <a:gd name="adj" fmla="val 101581"/>
            </a:avLst>
          </a:prstGeom>
          <a:solidFill>
            <a:srgbClr val="4950BC"/>
          </a:solidFill>
          <a:ln/>
        </p:spPr>
      </p:sp>
      <p:sp>
        <p:nvSpPr>
          <p:cNvPr id="31" name="Text 29"/>
          <p:cNvSpPr/>
          <p:nvPr/>
        </p:nvSpPr>
        <p:spPr>
          <a:xfrm>
            <a:off x="7710964" y="4478536"/>
            <a:ext cx="2753082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Iterative Development Process</a:t>
            </a:r>
            <a:endParaRPr lang="en-US" sz="1450" dirty="0"/>
          </a:p>
        </p:txBody>
      </p:sp>
      <p:sp>
        <p:nvSpPr>
          <p:cNvPr id="32" name="Text 30"/>
          <p:cNvSpPr/>
          <p:nvPr/>
        </p:nvSpPr>
        <p:spPr>
          <a:xfrm>
            <a:off x="7710964" y="4856321"/>
            <a:ext cx="597062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Iterative development process to refine visualizations.</a:t>
            </a:r>
            <a:endParaRPr lang="en-US" sz="1150" dirty="0"/>
          </a:p>
        </p:txBody>
      </p:sp>
      <p:sp>
        <p:nvSpPr>
          <p:cNvPr id="33" name="Shape 31"/>
          <p:cNvSpPr/>
          <p:nvPr/>
        </p:nvSpPr>
        <p:spPr>
          <a:xfrm>
            <a:off x="7502604" y="5402104"/>
            <a:ext cx="6341626" cy="938808"/>
          </a:xfrm>
          <a:prstGeom prst="roundRect">
            <a:avLst>
              <a:gd name="adj" fmla="val 7792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7487364" y="5402104"/>
            <a:ext cx="60960" cy="938808"/>
          </a:xfrm>
          <a:prstGeom prst="roundRect">
            <a:avLst>
              <a:gd name="adj" fmla="val 101581"/>
            </a:avLst>
          </a:prstGeom>
          <a:solidFill>
            <a:srgbClr val="4950BC"/>
          </a:solidFill>
          <a:ln/>
        </p:spPr>
      </p:sp>
      <p:sp>
        <p:nvSpPr>
          <p:cNvPr id="35" name="Text 33"/>
          <p:cNvSpPr/>
          <p:nvPr/>
        </p:nvSpPr>
        <p:spPr>
          <a:xfrm>
            <a:off x="7710964" y="5564743"/>
            <a:ext cx="2336840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Regular Progress Reviews</a:t>
            </a:r>
            <a:endParaRPr lang="en-US" sz="1450" dirty="0"/>
          </a:p>
        </p:txBody>
      </p:sp>
      <p:sp>
        <p:nvSpPr>
          <p:cNvPr id="36" name="Text 34"/>
          <p:cNvSpPr/>
          <p:nvPr/>
        </p:nvSpPr>
        <p:spPr>
          <a:xfrm>
            <a:off x="7710964" y="5942528"/>
            <a:ext cx="597062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Regular progress reviews to stay on track.</a:t>
            </a:r>
            <a:endParaRPr lang="en-US" sz="115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2684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2544247"/>
            <a:ext cx="485822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Achievements</a:t>
            </a:r>
            <a:endParaRPr lang="en-US" sz="3550" dirty="0"/>
          </a:p>
        </p:txBody>
      </p:sp>
      <p:sp>
        <p:nvSpPr>
          <p:cNvPr id="6" name="Text 3"/>
          <p:cNvSpPr/>
          <p:nvPr/>
        </p:nvSpPr>
        <p:spPr>
          <a:xfrm>
            <a:off x="793790" y="333803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Successfully cleaned and analyzed 148,749+ financial records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1431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Identified key factors influencing credit scores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58533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Created comprehensive interactive dashboards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0275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Provided actionable insights for financial institutions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2544247"/>
            <a:ext cx="516874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Why the Results Matter</a:t>
            </a:r>
            <a:endParaRPr lang="en-US" sz="3550" dirty="0"/>
          </a:p>
        </p:txBody>
      </p:sp>
      <p:sp>
        <p:nvSpPr>
          <p:cNvPr id="11" name="Text 8"/>
          <p:cNvSpPr/>
          <p:nvPr/>
        </p:nvSpPr>
        <p:spPr>
          <a:xfrm>
            <a:off x="7599521" y="333803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Enables better risk assessment and lending decisions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9521" y="378023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Helps customers understand credit improvement pathways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99521" y="458533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Supports financial inclusion through data-driven insights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133951" y="5980033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Data-driven credit analysis empowers both financial institutions and customers to make informed decisions, ultimately promoting financial health and stability.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793790" y="5724882"/>
            <a:ext cx="30480" cy="1236107"/>
          </a:xfrm>
          <a:prstGeom prst="rect">
            <a:avLst/>
          </a:prstGeom>
          <a:solidFill>
            <a:srgbClr val="4950BC"/>
          </a:solidFill>
          <a:ln/>
        </p:spPr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6506" y="484346"/>
            <a:ext cx="3297436" cy="357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Questions &amp; Discussion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616505" y="1195498"/>
            <a:ext cx="5106563" cy="6711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3000" dirty="0"/>
              <a:t>Thank you for your attention!</a:t>
            </a:r>
            <a:br>
              <a:rPr lang="en-US" sz="3000" dirty="0"/>
            </a:br>
            <a:r>
              <a:rPr lang="en-US" sz="3000" dirty="0"/>
              <a:t>We welcome your questions and feedback.</a:t>
            </a:r>
          </a:p>
          <a:p>
            <a:r>
              <a:rPr lang="en-US" sz="3000" dirty="0"/>
              <a:t>For follow-up, </a:t>
            </a:r>
            <a:br>
              <a:rPr lang="en-US" sz="3000" dirty="0"/>
            </a:br>
            <a:r>
              <a:rPr lang="en-US" sz="3000" dirty="0"/>
              <a:t>please reach out to our team:</a:t>
            </a:r>
          </a:p>
          <a:p>
            <a:r>
              <a:rPr lang="en-US" sz="3000" dirty="0"/>
              <a:t>Mark Ayman, Rawan Mahmoud,</a:t>
            </a:r>
            <a:br>
              <a:rPr lang="en-US" sz="3000" dirty="0"/>
            </a:br>
            <a:r>
              <a:rPr lang="en-US" sz="3000" dirty="0"/>
              <a:t>Jana Ehab, </a:t>
            </a:r>
            <a:r>
              <a:rPr lang="en-US" sz="3000" dirty="0" err="1"/>
              <a:t>Filopater</a:t>
            </a:r>
            <a:r>
              <a:rPr lang="en-US" sz="3000" dirty="0"/>
              <a:t> </a:t>
            </a:r>
            <a:r>
              <a:rPr lang="en-US" sz="3000" dirty="0" err="1"/>
              <a:t>Hosny</a:t>
            </a:r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pPr marL="0" indent="0" algn="l">
              <a:buNone/>
            </a:pPr>
            <a:endParaRPr lang="en-US" sz="30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965" y="2190154"/>
            <a:ext cx="8701683" cy="595372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616506" y="8401288"/>
            <a:ext cx="13397389" cy="183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are available for further discussion.</a:t>
            </a:r>
            <a:endParaRPr lang="en-US" sz="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0658A6-C90B-4F20-A8C2-F4F91D6A9C2A}"/>
              </a:ext>
            </a:extLst>
          </p:cNvPr>
          <p:cNvSpPr txBox="1"/>
          <p:nvPr/>
        </p:nvSpPr>
        <p:spPr>
          <a:xfrm>
            <a:off x="209774" y="3145304"/>
            <a:ext cx="142108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Before Cleaning </a:t>
            </a:r>
            <a:endParaRPr lang="en-US" sz="12000" dirty="0"/>
          </a:p>
        </p:txBody>
      </p:sp>
    </p:spTree>
    <p:extLst>
      <p:ext uri="{BB962C8B-B14F-4D97-AF65-F5344CB8AC3E}">
        <p14:creationId xmlns:p14="http://schemas.microsoft.com/office/powerpoint/2010/main" val="907777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619DC6-3141-4D12-B440-7536EDBDC3AB}"/>
              </a:ext>
            </a:extLst>
          </p:cNvPr>
          <p:cNvSpPr txBox="1"/>
          <p:nvPr/>
        </p:nvSpPr>
        <p:spPr>
          <a:xfrm>
            <a:off x="3657600" y="94727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Fact Monthly Records Uncleaned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A6C0AC-33C5-4DBB-A960-1BDD172F8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2144"/>
            <a:ext cx="14630400" cy="552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54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266AE7-D685-4C0E-88CE-C35B236E5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1059"/>
            <a:ext cx="14630400" cy="67474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0531EE-126E-4588-A69E-FE33265F57DE}"/>
              </a:ext>
            </a:extLst>
          </p:cNvPr>
          <p:cNvSpPr txBox="1"/>
          <p:nvPr/>
        </p:nvSpPr>
        <p:spPr>
          <a:xfrm>
            <a:off x="3657600" y="94727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Fact Monthly Records Uncleaned</a:t>
            </a:r>
          </a:p>
        </p:txBody>
      </p:sp>
    </p:spTree>
    <p:extLst>
      <p:ext uri="{BB962C8B-B14F-4D97-AF65-F5344CB8AC3E}">
        <p14:creationId xmlns:p14="http://schemas.microsoft.com/office/powerpoint/2010/main" val="2222572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068F67-C670-44AA-BBCD-2AF6A8DD5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8439"/>
            <a:ext cx="14630400" cy="6501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2FAB02-48FB-40F2-AEE4-726F67E7A0C0}"/>
              </a:ext>
            </a:extLst>
          </p:cNvPr>
          <p:cNvSpPr txBox="1"/>
          <p:nvPr/>
        </p:nvSpPr>
        <p:spPr>
          <a:xfrm>
            <a:off x="3657600" y="94727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Dim Customer Uncleaned</a:t>
            </a:r>
          </a:p>
        </p:txBody>
      </p:sp>
    </p:spTree>
    <p:extLst>
      <p:ext uri="{BB962C8B-B14F-4D97-AF65-F5344CB8AC3E}">
        <p14:creationId xmlns:p14="http://schemas.microsoft.com/office/powerpoint/2010/main" val="2007016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068F67-C670-44AA-BBCD-2AF6A8DD53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728439"/>
            <a:ext cx="14630400" cy="6501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2FAB02-48FB-40F2-AEE4-726F67E7A0C0}"/>
              </a:ext>
            </a:extLst>
          </p:cNvPr>
          <p:cNvSpPr txBox="1"/>
          <p:nvPr/>
        </p:nvSpPr>
        <p:spPr>
          <a:xfrm>
            <a:off x="3657600" y="94727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Dim Account Uncleaned</a:t>
            </a:r>
          </a:p>
        </p:txBody>
      </p:sp>
    </p:spTree>
    <p:extLst>
      <p:ext uri="{BB962C8B-B14F-4D97-AF65-F5344CB8AC3E}">
        <p14:creationId xmlns:p14="http://schemas.microsoft.com/office/powerpoint/2010/main" val="4235523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1370</Words>
  <Application>Microsoft Office PowerPoint</Application>
  <PresentationFormat>Custom</PresentationFormat>
  <Paragraphs>217</Paragraphs>
  <Slides>46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Inter</vt:lpstr>
      <vt:lpstr>Arial</vt:lpstr>
      <vt:lpstr>Inter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Mark</dc:creator>
  <cp:lastModifiedBy>Mark</cp:lastModifiedBy>
  <cp:revision>12</cp:revision>
  <dcterms:created xsi:type="dcterms:W3CDTF">2025-11-21T16:07:03Z</dcterms:created>
  <dcterms:modified xsi:type="dcterms:W3CDTF">2025-12-04T20:06:56Z</dcterms:modified>
</cp:coreProperties>
</file>